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80" r:id="rId3"/>
    <p:sldId id="281" r:id="rId4"/>
    <p:sldId id="285" r:id="rId5"/>
    <p:sldId id="286" r:id="rId6"/>
    <p:sldId id="287" r:id="rId7"/>
    <p:sldId id="291" r:id="rId8"/>
    <p:sldId id="288" r:id="rId9"/>
    <p:sldId id="292" r:id="rId10"/>
    <p:sldId id="289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5" r:id="rId22"/>
    <p:sldId id="306" r:id="rId23"/>
    <p:sldId id="308" r:id="rId24"/>
    <p:sldId id="310" r:id="rId25"/>
    <p:sldId id="309" r:id="rId26"/>
    <p:sldId id="311" r:id="rId27"/>
    <p:sldId id="312" r:id="rId28"/>
    <p:sldId id="313" r:id="rId29"/>
    <p:sldId id="314" r:id="rId30"/>
    <p:sldId id="316" r:id="rId31"/>
    <p:sldId id="315" r:id="rId32"/>
    <p:sldId id="317" r:id="rId33"/>
    <p:sldId id="318" r:id="rId34"/>
    <p:sldId id="304" r:id="rId35"/>
    <p:sldId id="267" r:id="rId36"/>
    <p:sldId id="321" r:id="rId37"/>
    <p:sldId id="322" r:id="rId38"/>
    <p:sldId id="323" r:id="rId39"/>
    <p:sldId id="324" r:id="rId40"/>
    <p:sldId id="303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E785F-EA01-4929-84ED-671B01689D59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C9D19-00BF-4632-AF30-0CD6328C85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71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8E9C93-0628-591F-4A32-DA144201E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DF08F7-43E4-B595-6251-99FE957DE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8F9788-2F87-389A-A8FB-402DE289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8F57-6EE9-4804-9976-437CC53C407B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FE6CB0-8487-111E-4120-EB6AA2B2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9DCA72-8602-6A17-8154-EE485CC28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7DA07-63F8-43A9-98B6-45EDC4E85C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531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64A96-08CE-889A-EEEC-4C9F161C4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F2DD38-5012-0520-B50F-3F5287743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425F1C-A023-0BD3-5C38-42BDCD8DD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8F57-6EE9-4804-9976-437CC53C407B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917FCD-91C3-54C5-928A-F357C7FBA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53EB16-780F-C354-07FC-A6F39DA4C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7DA07-63F8-43A9-98B6-45EDC4E85C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22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AB2647-7BC4-9394-6673-0A426EE52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EF0663-5AC8-C91A-9DAF-1AAAE7F0F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9E2EBE-A234-EEBE-36F2-A1E9AF10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8F57-6EE9-4804-9976-437CC53C407B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4A2664-FFAE-F413-CC45-8E52FA1A4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E21182-BCBC-C1B9-3563-F2B49A2C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7DA07-63F8-43A9-98B6-45EDC4E85C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156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DF14E-22C4-8F5C-D36E-B43E8265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0F1437-82FD-3D77-9258-13ED1D919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3F6381-22E7-5DC6-5D7E-193CA27A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8F57-6EE9-4804-9976-437CC53C407B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C310A0-D5A3-6DB8-2DB9-1A69D83EE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066AD6-5087-A7CC-1B8C-0AFCAF283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7DA07-63F8-43A9-98B6-45EDC4E85C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64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5FAFF1-BF9B-19F2-8647-09BEFFAB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6B2263-438E-9910-51EE-1824FE8C9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DBF4E8-8196-D89E-BD29-BC08E0C58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8F57-6EE9-4804-9976-437CC53C407B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2B9C1E-062A-CF7D-B78B-DEF8EEFFA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814FC5-7CFD-7D07-73C9-BD14661E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7DA07-63F8-43A9-98B6-45EDC4E85C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33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230EAD-E799-9413-FF78-E7A7FECF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B585E9-94AD-C930-9425-2ECAB574C9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243276F-BBB6-ABE1-D49E-861213AC8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08BE31-0C5E-E9A0-5294-E01881471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8F57-6EE9-4804-9976-437CC53C407B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999A9F-797D-D016-8510-2D7557A96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D1EC25-A6F2-331F-B282-AFD15D29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7DA07-63F8-43A9-98B6-45EDC4E85C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559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7C902-E237-F925-E406-385B08A8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570CBC-C3C3-9643-775C-350099CE2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BE2C1A-C67B-22A0-FE18-96E5BD469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FEF085-9FCB-E6B6-1C70-29BDFD1F6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292E508-CD9B-6639-46FF-281629AEB2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57744F6-9B2A-4BAD-BA76-A5D5CA17E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8F57-6EE9-4804-9976-437CC53C407B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7091262-605C-946A-0C4A-9EF7FDED3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9B00725-1078-1E13-8FAB-282099A7D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7DA07-63F8-43A9-98B6-45EDC4E85C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157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3CB2A6-3C18-1D37-8281-5CFAFC1B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1E6A4F4-0B54-E8DB-2F79-90798B4F7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8F57-6EE9-4804-9976-437CC53C407B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DD41CF6-70B6-B96D-2701-78D3613B3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60562A5-C6C3-887B-F88D-F3CD9352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7DA07-63F8-43A9-98B6-45EDC4E85C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0735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3F61114-A614-FDFE-B8A0-ECA669BC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8F57-6EE9-4804-9976-437CC53C407B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CF6B951-A963-01FA-7176-AE7B5658D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83EA731-2CF9-F390-5BBE-D3114555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7DA07-63F8-43A9-98B6-45EDC4E85C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213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81017-A319-62AF-580D-246D657BA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94DE9E-7030-5773-0D27-95E8DDF6B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21E7DC-65A3-F8D4-F0E4-01D192EF2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07F4BC-31AC-605F-681D-2022BB001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8F57-6EE9-4804-9976-437CC53C407B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166B940-268D-FC1D-1104-852C73788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4DB4D4-45A4-D46C-41B8-BCD25939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7DA07-63F8-43A9-98B6-45EDC4E85C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9665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D5A67-E183-C77B-A967-E0546B87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AC557D4-B607-AD1E-62D4-B90D4401D9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224FE9-C973-30C6-710F-04FA74350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E1ABDD-CAF5-319D-B051-63E8FDB3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8F57-6EE9-4804-9976-437CC53C407B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4068A6-6B24-EEB2-3794-C0B91BB2E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D85751-1E24-600E-C9A8-0E011FE0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7DA07-63F8-43A9-98B6-45EDC4E85C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456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26BE5FA-D870-171B-93D3-5A65054CD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38BE56-2731-F303-484F-AA03A700A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C8368C-0CDD-BA0C-A07A-F9710148B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D28F57-6EE9-4804-9976-437CC53C407B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B17D07-4522-CFF0-DEA5-9A1B16A2C1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741911-F9A7-B480-CB5F-46BFBAF83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87DA07-63F8-43A9-98B6-45EDC4E85C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0219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ESCOLA/ECLIPSE%20PARCIAL.png" TargetMode="External"/><Relationship Id="rId2" Type="http://schemas.openxmlformats.org/officeDocument/2006/relationships/hyperlink" Target="ESCOLA/ECLIPSE%20TOTAL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ESCOLA/ECLIPSE%20ANULAR.p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ESCOLA/ECLIPSE%20LUNAR%20PARCIAL.jpg" TargetMode="External"/><Relationship Id="rId2" Type="http://schemas.openxmlformats.org/officeDocument/2006/relationships/hyperlink" Target="ESCOLA/ECLIPSE%20PENUMBRAL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ESCOLA/ECLIPSE%20LUNAR%20TOTAL.jp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H4DiW2wRd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FE5B50-3269-2400-7D41-0448837B9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ASTRONOMIA</a:t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BD762F-A760-2B61-31A2-31666A164B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7524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8B12E34-8ABC-B638-14D7-A88D0F964750}"/>
              </a:ext>
            </a:extLst>
          </p:cNvPr>
          <p:cNvSpPr txBox="1"/>
          <p:nvPr/>
        </p:nvSpPr>
        <p:spPr>
          <a:xfrm>
            <a:off x="182880" y="292608"/>
            <a:ext cx="11731752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ystem-ui"/>
              </a:rPr>
              <a:t>O movimento conhecido como Revolução Copernicana foi:</a:t>
            </a:r>
          </a:p>
          <a:p>
            <a:pPr algn="just"/>
            <a:r>
              <a:rPr lang="pt-BR" sz="3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ystem-ui"/>
              </a:rPr>
              <a:t>A) um movimento de matemáticos que, ao longo do século XV, enfraqueceu a teoria geocêntrica de Nicolau Copérnico.</a:t>
            </a:r>
          </a:p>
          <a:p>
            <a:pPr algn="just"/>
            <a:r>
              <a:rPr lang="pt-BR" sz="3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ystem-ui"/>
              </a:rPr>
              <a:t>B) um movimento na ciência astronômica que buscou, com estudos de vários astrônomos, validar a teoria do geocentrismo.</a:t>
            </a:r>
          </a:p>
          <a:p>
            <a:pPr algn="just"/>
            <a:r>
              <a:rPr lang="pt-BR" sz="3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ystem-ui"/>
              </a:rPr>
              <a:t>C) uma série de estudos matemáticos e astronômicos que validou a teoria de Nicolau Copérnico sobre a origem do Universo.</a:t>
            </a:r>
          </a:p>
          <a:p>
            <a:pPr algn="just"/>
            <a:r>
              <a:rPr lang="pt-BR" sz="3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ystem-ui"/>
              </a:rPr>
              <a:t>D) um movimento que uniu estudos matemáticos e astronômicos e revolucionou a forma de se pensar a Astronomia com o fortalecimento da teoria do heliocentrismo.</a:t>
            </a:r>
          </a:p>
          <a:p>
            <a:pPr algn="just"/>
            <a:r>
              <a:rPr lang="pt-BR" sz="3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ystem-ui"/>
              </a:rPr>
              <a:t>E) uma reunião de estudos que comprovaram a teoria do Big </a:t>
            </a:r>
            <a:r>
              <a:rPr lang="pt-BR" sz="34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ystem-ui"/>
              </a:rPr>
              <a:t>Bang</a:t>
            </a:r>
            <a:r>
              <a:rPr lang="pt-BR" sz="3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6726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C911F-909E-F870-B481-A4ADAF013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618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6000" dirty="0">
                <a:highlight>
                  <a:srgbClr val="FFFF00"/>
                </a:highlight>
              </a:rPr>
              <a:t>CONCEITOS IMPORTANTES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1CB094-1816-8B36-F5F5-729EDF923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242" y="1368424"/>
            <a:ext cx="10515600" cy="4687319"/>
          </a:xfrm>
        </p:spPr>
        <p:txBody>
          <a:bodyPr>
            <a:noAutofit/>
          </a:bodyPr>
          <a:lstStyle/>
          <a:p>
            <a:r>
              <a:rPr lang="pt-BR" sz="5400" dirty="0"/>
              <a:t>U.A : UNIDADE ASTRONOMICA</a:t>
            </a:r>
          </a:p>
          <a:p>
            <a:r>
              <a:rPr lang="pt-BR" sz="5400" dirty="0"/>
              <a:t>ANO LUZ </a:t>
            </a:r>
          </a:p>
          <a:p>
            <a:r>
              <a:rPr lang="pt-BR" sz="5400" dirty="0"/>
              <a:t>ÓRBITA</a:t>
            </a:r>
          </a:p>
          <a:p>
            <a:r>
              <a:rPr lang="pt-BR" sz="5400" dirty="0"/>
              <a:t>PERÍODO</a:t>
            </a:r>
          </a:p>
          <a:p>
            <a:r>
              <a:rPr lang="pt-BR" sz="5400" dirty="0"/>
              <a:t>TRANSLAÇÃO</a:t>
            </a:r>
          </a:p>
          <a:p>
            <a:r>
              <a:rPr lang="pt-BR" sz="5400" dirty="0"/>
              <a:t>ROTAÇÃO</a:t>
            </a:r>
          </a:p>
        </p:txBody>
      </p:sp>
    </p:spTree>
    <p:extLst>
      <p:ext uri="{BB962C8B-B14F-4D97-AF65-F5344CB8AC3E}">
        <p14:creationId xmlns:p14="http://schemas.microsoft.com/office/powerpoint/2010/main" val="1499880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3CF69-DAA7-AD39-FCF7-F37A84E3A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43" y="-161086"/>
            <a:ext cx="10515600" cy="1325563"/>
          </a:xfrm>
        </p:spPr>
        <p:txBody>
          <a:bodyPr/>
          <a:lstStyle/>
          <a:p>
            <a:r>
              <a:rPr lang="pt-BR" dirty="0"/>
              <a:t>LEIS DE KEPLER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DC1DDD-5093-BE7E-0E02-A6F7F824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23" y="837146"/>
            <a:ext cx="11550770" cy="5546785"/>
          </a:xfrm>
        </p:spPr>
        <p:txBody>
          <a:bodyPr>
            <a:normAutofit/>
          </a:bodyPr>
          <a:lstStyle/>
          <a:p>
            <a:r>
              <a:rPr lang="pt-BR" sz="4000" dirty="0"/>
              <a:t>1° LEI – LEI DAS ÓRBITAS – ÓRBITAS ELÍPTICAS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087079-8F73-C87B-34C1-00E7A0ACC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10" y="1495451"/>
            <a:ext cx="11423290" cy="524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2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AB1D7-1759-ADF8-28CD-3BB97F11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" y="-81915"/>
            <a:ext cx="10515600" cy="1325563"/>
          </a:xfrm>
        </p:spPr>
        <p:txBody>
          <a:bodyPr/>
          <a:lstStyle/>
          <a:p>
            <a:r>
              <a:rPr lang="pt-BR" dirty="0"/>
              <a:t>2° LEI DE KEPLER – LEI  DAS  ÁREAS</a:t>
            </a:r>
          </a:p>
        </p:txBody>
      </p:sp>
      <p:pic>
        <p:nvPicPr>
          <p:cNvPr id="1026" name="Picture 2" descr="Segunda lei de Kepler">
            <a:extLst>
              <a:ext uri="{FF2B5EF4-FFF2-40B4-BE49-F238E27FC236}">
                <a16:creationId xmlns:a16="http://schemas.microsoft.com/office/drawing/2014/main" id="{8A83E139-C5FB-7F25-6BA4-BC84F46472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1" y="1066800"/>
            <a:ext cx="10789920" cy="55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054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CF2C43-5F47-FD89-84D1-00C783A8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-305435"/>
            <a:ext cx="10515600" cy="1325563"/>
          </a:xfrm>
        </p:spPr>
        <p:txBody>
          <a:bodyPr/>
          <a:lstStyle/>
          <a:p>
            <a:r>
              <a:rPr lang="pt-BR" dirty="0"/>
              <a:t>3° LEI DE KEPLER – LEI DOS PERÍODOS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2EB8ED2-488F-0C50-36B5-EE51F526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57" y="1086927"/>
            <a:ext cx="10265433" cy="546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42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lustração de Johannes Kepler e do Sistema Solar ao fundo.">
            <a:extLst>
              <a:ext uri="{FF2B5EF4-FFF2-40B4-BE49-F238E27FC236}">
                <a16:creationId xmlns:a16="http://schemas.microsoft.com/office/drawing/2014/main" id="{4D08B654-0CFA-126F-57AA-8058B144B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9" y="215660"/>
            <a:ext cx="11913080" cy="64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B559544-80E1-AA69-A118-65D6730CB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488" y="5339751"/>
            <a:ext cx="2237746" cy="12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40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AE22E2-EB27-DE16-2185-5EFD19E04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8E79E35-5620-F34C-176F-CDCCF4EC5AC7}"/>
              </a:ext>
            </a:extLst>
          </p:cNvPr>
          <p:cNvSpPr txBox="1"/>
          <p:nvPr/>
        </p:nvSpPr>
        <p:spPr>
          <a:xfrm>
            <a:off x="2650466" y="2889698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u="sng" dirty="0"/>
              <a:t>T2</a:t>
            </a:r>
          </a:p>
          <a:p>
            <a:r>
              <a:rPr lang="pt-BR" dirty="0"/>
              <a:t>R3 = K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EEEA5C0-9026-812F-F0D0-8AFA375CF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33337"/>
            <a:ext cx="12163425" cy="67913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512E8B5-50B7-7E17-0044-F307BB195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50"/>
            <a:ext cx="1207770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16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352F855-D317-2981-1A93-056F97497D5D}"/>
              </a:ext>
            </a:extLst>
          </p:cNvPr>
          <p:cNvSpPr txBox="1"/>
          <p:nvPr/>
        </p:nvSpPr>
        <p:spPr>
          <a:xfrm>
            <a:off x="163902" y="310551"/>
            <a:ext cx="1184406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O Sol ocupa um dos focos da trajetória elíptica de um planeta que orbita em torno dele. Kepler descreveu que, para intervalos de tempos idênticos, o planeta percorrerá áreas iguais. Esta descrição ficou conhecida como a segunda lei de Kepler Analise as seguintes afirmações considerando-as corretas ou incorretas: </a:t>
            </a:r>
          </a:p>
          <a:p>
            <a:endParaRPr lang="pt-BR" sz="2400" dirty="0"/>
          </a:p>
          <a:p>
            <a:pPr marL="400050" indent="-400050">
              <a:buAutoNum type="romanUcPeriod"/>
            </a:pPr>
            <a:r>
              <a:rPr lang="pt-BR" sz="2400" dirty="0"/>
              <a:t>Quando o planeta se aproxima da posição de periélio, sua velocidade diminuirá.</a:t>
            </a:r>
          </a:p>
          <a:p>
            <a:pPr marL="400050" indent="-400050">
              <a:buAutoNum type="romanUcPeriod"/>
            </a:pPr>
            <a:r>
              <a:rPr lang="pt-BR" sz="2400" dirty="0"/>
              <a:t> Quando o planeta se aproxima da posição de afélio, sua velocidade aumentará. </a:t>
            </a:r>
          </a:p>
          <a:p>
            <a:pPr marL="400050" indent="-400050">
              <a:buAutoNum type="romanUcPeriod"/>
            </a:pPr>
            <a:r>
              <a:rPr lang="pt-BR" sz="2400" dirty="0"/>
              <a:t>A velocidade do planeta é sempre a mesma e independe de sua posição em relação ao Sol. </a:t>
            </a:r>
          </a:p>
          <a:p>
            <a:endParaRPr lang="pt-BR" sz="2400" dirty="0"/>
          </a:p>
          <a:p>
            <a:r>
              <a:rPr lang="pt-BR" sz="2400" dirty="0"/>
              <a:t>De acordo com a classificação das afirmações acima assinale a alternativa correta: </a:t>
            </a:r>
          </a:p>
          <a:p>
            <a:endParaRPr lang="pt-BR" sz="2400" dirty="0"/>
          </a:p>
          <a:p>
            <a:pPr marL="342900" indent="-342900">
              <a:buAutoNum type="alphaLcParenR"/>
            </a:pPr>
            <a:r>
              <a:rPr lang="pt-BR" sz="2400" dirty="0"/>
              <a:t>Somente I e II são corretas. </a:t>
            </a:r>
          </a:p>
          <a:p>
            <a:pPr marL="342900" indent="-342900">
              <a:buAutoNum type="alphaLcParenR"/>
            </a:pPr>
            <a:r>
              <a:rPr lang="pt-BR" sz="2400" dirty="0"/>
              <a:t>b) Somente II é correta. </a:t>
            </a:r>
          </a:p>
          <a:p>
            <a:pPr marL="342900" indent="-342900">
              <a:buAutoNum type="alphaLcParenR"/>
            </a:pPr>
            <a:r>
              <a:rPr lang="pt-BR" sz="2400" dirty="0"/>
              <a:t>c) Somente II e III são corretas </a:t>
            </a:r>
          </a:p>
          <a:p>
            <a:pPr marL="342900" indent="-342900">
              <a:buAutoNum type="alphaLcParenR"/>
            </a:pPr>
            <a:r>
              <a:rPr lang="pt-BR" sz="2400" dirty="0"/>
              <a:t>d) Todas são corretas </a:t>
            </a:r>
          </a:p>
          <a:p>
            <a:pPr marL="342900" indent="-342900">
              <a:buAutoNum type="alphaLcParenR"/>
            </a:pPr>
            <a:r>
              <a:rPr lang="pt-BR" sz="2400" dirty="0"/>
              <a:t>e) Nenhuma é correta.</a:t>
            </a:r>
          </a:p>
        </p:txBody>
      </p:sp>
    </p:spTree>
    <p:extLst>
      <p:ext uri="{BB962C8B-B14F-4D97-AF65-F5344CB8AC3E}">
        <p14:creationId xmlns:p14="http://schemas.microsoft.com/office/powerpoint/2010/main" val="4249255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90D6F-0890-EA8C-04B0-D4A3BB47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83" y="-126581"/>
            <a:ext cx="10515600" cy="1325563"/>
          </a:xfrm>
        </p:spPr>
        <p:txBody>
          <a:bodyPr/>
          <a:lstStyle/>
          <a:p>
            <a:r>
              <a:rPr lang="pt-BR" b="1" u="sng" dirty="0"/>
              <a:t>LEI DA GRAVITAÇÃO UNIVERSAL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7BE735-4FEB-58E6-289F-975BC04D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1016000"/>
            <a:ext cx="11623040" cy="555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50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78DF105-F326-772D-1241-AC02040C0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" y="214312"/>
            <a:ext cx="7504430" cy="8931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F8122FF-5BC0-D726-92AE-0524326CA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040" y="1137920"/>
            <a:ext cx="8067039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AAF6B-C1C5-D66E-D209-73ABA3E5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92" y="-222016"/>
            <a:ext cx="10515600" cy="1325563"/>
          </a:xfrm>
        </p:spPr>
        <p:txBody>
          <a:bodyPr/>
          <a:lstStyle/>
          <a:p>
            <a:r>
              <a:rPr lang="pt-BR" dirty="0"/>
              <a:t>AULA 4 – A TERRA NÃO É O CENTRO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821B07-A4D6-94C5-5FE0-ADEFF02C3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385" y="1780674"/>
            <a:ext cx="11588817" cy="4985886"/>
          </a:xfrm>
        </p:spPr>
        <p:txBody>
          <a:bodyPr>
            <a:normAutofit/>
          </a:bodyPr>
          <a:lstStyle/>
          <a:p>
            <a:r>
              <a:rPr lang="pt-BR" sz="5400" dirty="0"/>
              <a:t>COSMOLOGIA</a:t>
            </a:r>
          </a:p>
          <a:p>
            <a:endParaRPr lang="pt-BR" sz="5400" dirty="0"/>
          </a:p>
          <a:p>
            <a:pPr lvl="2">
              <a:buFontTx/>
              <a:buChar char="-"/>
            </a:pPr>
            <a:r>
              <a:rPr lang="pt-BR" sz="4600" dirty="0"/>
              <a:t>MODELO INDÍGENA - ORIGEM DO UNIVERSO  - </a:t>
            </a:r>
            <a:r>
              <a:rPr lang="pt-BR" sz="4400" dirty="0" err="1"/>
              <a:t>Umokowi’i</a:t>
            </a:r>
            <a:r>
              <a:rPr lang="pt-BR" sz="4400" dirty="0"/>
              <a:t>, “Maloca do Universo”</a:t>
            </a:r>
            <a:endParaRPr lang="pt-BR" sz="4600" dirty="0"/>
          </a:p>
          <a:p>
            <a:pPr lvl="2">
              <a:buFontTx/>
              <a:buChar char="-"/>
            </a:pPr>
            <a:endParaRPr lang="pt-BR" sz="4600" dirty="0"/>
          </a:p>
          <a:p>
            <a:pPr lvl="2">
              <a:buFontTx/>
              <a:buChar char="-"/>
            </a:pPr>
            <a:endParaRPr lang="pt-BR" sz="4600" dirty="0"/>
          </a:p>
        </p:txBody>
      </p:sp>
    </p:spTree>
    <p:extLst>
      <p:ext uri="{BB962C8B-B14F-4D97-AF65-F5344CB8AC3E}">
        <p14:creationId xmlns:p14="http://schemas.microsoft.com/office/powerpoint/2010/main" val="3266193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DEC63B6-D02E-E1AC-F064-9EB51FAD0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91440"/>
            <a:ext cx="11820525" cy="58928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F702DB0-F4A2-56A0-B1AF-8A63D75E9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917" y="5716905"/>
            <a:ext cx="65627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1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CA2AC-5F7E-FFF7-7F12-F43D32C43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0" y="24435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MOVIMENTOS DA TERRA</a:t>
            </a:r>
            <a:br>
              <a:rPr lang="pt-BR" dirty="0"/>
            </a:br>
            <a:br>
              <a:rPr lang="pt-BR" dirty="0"/>
            </a:br>
            <a:r>
              <a:rPr lang="pt-BR" dirty="0"/>
              <a:t>ROTAÇÃO: 24 horas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208438-C227-5E28-065F-99DD747F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795" y="1283898"/>
            <a:ext cx="5186363" cy="47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68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5454C-D769-6F9C-4570-A5688597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83095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MOVIMENTOS DA TERRA</a:t>
            </a:r>
            <a:br>
              <a:rPr lang="pt-BR" dirty="0"/>
            </a:br>
            <a:br>
              <a:rPr lang="pt-BR" dirty="0"/>
            </a:br>
            <a:r>
              <a:rPr lang="pt-BR" sz="3600" dirty="0"/>
              <a:t>TRANSLAÇÃO: </a:t>
            </a:r>
            <a:br>
              <a:rPr lang="pt-BR" sz="3600" dirty="0"/>
            </a:br>
            <a:r>
              <a:rPr lang="pt-BR" sz="3600" dirty="0"/>
              <a:t>365 DIAS </a:t>
            </a:r>
            <a:br>
              <a:rPr lang="pt-BR" sz="3600" dirty="0"/>
            </a:br>
            <a:r>
              <a:rPr lang="pt-BR" sz="3600" dirty="0"/>
              <a:t> 6 HORAS </a:t>
            </a:r>
            <a:br>
              <a:rPr lang="pt-BR" sz="3600" dirty="0"/>
            </a:br>
            <a:r>
              <a:rPr lang="pt-BR" sz="3600" dirty="0"/>
              <a:t>10 SEGUNDOS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52588BF-1BFC-6FFF-CF59-B031B08FB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287" y="526212"/>
            <a:ext cx="9471805" cy="63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73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0CBC54-101C-04E2-B214-70734C42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08" y="140892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MOVIMENTOS DA TERRA</a:t>
            </a:r>
            <a:br>
              <a:rPr lang="pt-BR" dirty="0"/>
            </a:br>
            <a:br>
              <a:rPr lang="pt-BR" dirty="0"/>
            </a:br>
            <a:br>
              <a:rPr lang="pt-BR" dirty="0"/>
            </a:br>
            <a:r>
              <a:rPr lang="pt-BR" dirty="0"/>
              <a:t>PRECESSÃO e </a:t>
            </a:r>
            <a:br>
              <a:rPr lang="pt-BR" dirty="0"/>
            </a:br>
            <a:r>
              <a:rPr lang="pt-BR" dirty="0"/>
              <a:t>NUTAÇÃO</a:t>
            </a:r>
            <a:br>
              <a:rPr lang="pt-BR" dirty="0"/>
            </a:br>
            <a:br>
              <a:rPr lang="pt-BR" dirty="0"/>
            </a:br>
            <a:r>
              <a:rPr lang="pt-BR" dirty="0"/>
              <a:t>25.770 ANOS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F68F60-F5AE-4CBE-9447-EC6CA27A2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434" y="920789"/>
            <a:ext cx="8402128" cy="562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92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4F87474-6300-45E9-9C8E-904AD5ED2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45" y="77638"/>
            <a:ext cx="10437963" cy="67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13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C94C0-1ECA-C42E-AD6C-68C71BFB3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83" y="-281856"/>
            <a:ext cx="11212902" cy="1920875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“FACE OCULTA DA LUA”</a:t>
            </a:r>
            <a:br>
              <a:rPr lang="pt-BR" dirty="0"/>
            </a:br>
            <a:r>
              <a:rPr lang="pt-BR" dirty="0"/>
              <a:t>PARTE DA LUA QUE NÃO CONSEGUIMOS VER!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F3EE860-FCB3-9E52-00D7-772D8869E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69" y="1293962"/>
            <a:ext cx="10946920" cy="584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1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44497-BB54-11F7-3FD3-58EEFBB00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8793"/>
            <a:ext cx="12076981" cy="1751162"/>
          </a:xfrm>
        </p:spPr>
        <p:txBody>
          <a:bodyPr>
            <a:noAutofit/>
          </a:bodyPr>
          <a:lstStyle/>
          <a:p>
            <a:r>
              <a:rPr lang="pt-BR" dirty="0"/>
              <a:t>Fases da Lua: representa o quanto dessa face iluminada pelo Sol está voltada também para a Terra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DD09247-A210-B4B0-2010-6572C7064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668" y="1406106"/>
            <a:ext cx="8747186" cy="5040734"/>
          </a:xfr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AE0ED8C-DEE2-906D-6D63-7AE911CBF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548" y="1293815"/>
            <a:ext cx="3552825" cy="352425"/>
          </a:xfrm>
          <a:prstGeom prst="rect">
            <a:avLst/>
          </a:prstGeom>
          <a:pattFill prst="dkDnDiag">
            <a:fgClr>
              <a:schemeClr val="accent2"/>
            </a:fgClr>
            <a:bgClr>
              <a:schemeClr val="bg1"/>
            </a:bgClr>
          </a:pattFill>
          <a:effectLst>
            <a:softEdge rad="0"/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2A81A5F-C749-D7E4-1563-F15D43166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951" y="6258644"/>
            <a:ext cx="3562350" cy="40957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3522F53-1DFF-E465-8A3B-64875F51C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5062" y="3328404"/>
            <a:ext cx="1362075" cy="90487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D1D8AD-549E-A080-2818-76B513686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897" y="3705926"/>
            <a:ext cx="12477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4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1A98675-CCC8-8E73-0A6F-FBB25E9FD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93"/>
            <a:ext cx="12192000" cy="65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46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AEE48-4894-5DB6-EACA-C59848EE6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6" y="-241051"/>
            <a:ext cx="10515600" cy="1325563"/>
          </a:xfrm>
        </p:spPr>
        <p:txBody>
          <a:bodyPr/>
          <a:lstStyle/>
          <a:p>
            <a:r>
              <a:rPr lang="pt-BR" dirty="0"/>
              <a:t>ECLIPSE SOLAR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1828C13-9988-03B0-5A11-1F722AC24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388" y="770562"/>
            <a:ext cx="11458575" cy="5743254"/>
          </a:xfrm>
        </p:spPr>
      </p:pic>
    </p:spTree>
    <p:extLst>
      <p:ext uri="{BB962C8B-B14F-4D97-AF65-F5344CB8AC3E}">
        <p14:creationId xmlns:p14="http://schemas.microsoft.com/office/powerpoint/2010/main" val="1280018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09ACF9-CF74-CB6E-2B5A-0B35C590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5" y="0"/>
            <a:ext cx="10515600" cy="1325563"/>
          </a:xfrm>
        </p:spPr>
        <p:txBody>
          <a:bodyPr/>
          <a:lstStyle/>
          <a:p>
            <a:r>
              <a:rPr lang="pt-BR" b="1" u="sng" dirty="0"/>
              <a:t>ECLIPSE SOLAR PODE SER: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0A17E3D-DADA-CB29-F4D5-A4C5EE03FF9C}"/>
              </a:ext>
            </a:extLst>
          </p:cNvPr>
          <p:cNvSpPr txBox="1"/>
          <p:nvPr/>
        </p:nvSpPr>
        <p:spPr>
          <a:xfrm>
            <a:off x="3068320" y="1687554"/>
            <a:ext cx="107765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hlinkClick r:id="rId2" action="ppaction://hlinkfile"/>
              </a:rPr>
              <a:t>Eclipse Solar Total</a:t>
            </a:r>
            <a:r>
              <a:rPr lang="pt-BR" sz="4000" dirty="0"/>
              <a:t>: </a:t>
            </a:r>
          </a:p>
          <a:p>
            <a:r>
              <a:rPr lang="pt-BR" sz="4000" dirty="0"/>
              <a:t>Sol é totalmente ocultado.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AED69E-9D21-4890-CC68-D1CD66AD9754}"/>
              </a:ext>
            </a:extLst>
          </p:cNvPr>
          <p:cNvSpPr txBox="1"/>
          <p:nvPr/>
        </p:nvSpPr>
        <p:spPr>
          <a:xfrm>
            <a:off x="0" y="3356477"/>
            <a:ext cx="121114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hlinkClick r:id="rId3" action="ppaction://hlinkfile"/>
              </a:rPr>
              <a:t>Eclipse Solar Parcial</a:t>
            </a:r>
            <a:r>
              <a:rPr lang="pt-BR" sz="4000" dirty="0"/>
              <a:t>: </a:t>
            </a:r>
          </a:p>
          <a:p>
            <a:r>
              <a:rPr lang="pt-BR" sz="4000" dirty="0"/>
              <a:t>A Lua está mais distante da Terra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97AB0A1-D323-0C15-69C0-8518EC01CE38}"/>
              </a:ext>
            </a:extLst>
          </p:cNvPr>
          <p:cNvSpPr txBox="1"/>
          <p:nvPr/>
        </p:nvSpPr>
        <p:spPr>
          <a:xfrm>
            <a:off x="3263153" y="5350869"/>
            <a:ext cx="108261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hlinkClick r:id="rId4" action="ppaction://hlinkfile"/>
              </a:rPr>
              <a:t>Eclipse Solar Anular</a:t>
            </a:r>
            <a:r>
              <a:rPr lang="pt-BR" sz="4000" dirty="0"/>
              <a:t>: </a:t>
            </a:r>
          </a:p>
          <a:p>
            <a:r>
              <a:rPr lang="pt-BR" sz="4000" dirty="0"/>
              <a:t>“anel de fogo” </a:t>
            </a:r>
          </a:p>
        </p:txBody>
      </p:sp>
    </p:spTree>
    <p:extLst>
      <p:ext uri="{BB962C8B-B14F-4D97-AF65-F5344CB8AC3E}">
        <p14:creationId xmlns:p14="http://schemas.microsoft.com/office/powerpoint/2010/main" val="1218186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F75D35-71BC-6DAC-386B-E9063DF2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6" y="-137795"/>
            <a:ext cx="10515600" cy="1325563"/>
          </a:xfrm>
        </p:spPr>
        <p:txBody>
          <a:bodyPr/>
          <a:lstStyle/>
          <a:p>
            <a:r>
              <a:rPr lang="pt-BR" dirty="0"/>
              <a:t>MODELO GREGO: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A14063-BEBC-0E8A-6A21-E7C5135D8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943" y="1430988"/>
            <a:ext cx="10515600" cy="4695491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TEORIA: GEOCENTRISMO – </a:t>
            </a:r>
            <a:r>
              <a:rPr 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ARISTÓTELES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UNIVERSO FINITO</a:t>
            </a:r>
          </a:p>
          <a:p>
            <a:r>
              <a:rPr lang="pt-BR" dirty="0"/>
              <a:t>CEBOLA COM VÁRIAS CÂMADAS</a:t>
            </a:r>
          </a:p>
          <a:p>
            <a:r>
              <a:rPr lang="pt-BR" dirty="0"/>
              <a:t>UM ASTRO POR CAMADA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DA6E49-BDF5-7BD4-EAC7-934957AFE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7" y="1958741"/>
            <a:ext cx="5409397" cy="489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A03FB-FBE9-2FE2-A45C-6C9F6CCC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75" y="0"/>
            <a:ext cx="10515600" cy="1325563"/>
          </a:xfrm>
        </p:spPr>
        <p:txBody>
          <a:bodyPr/>
          <a:lstStyle/>
          <a:p>
            <a:r>
              <a:rPr lang="pt-BR" dirty="0"/>
              <a:t>ECLIPSE LUNAR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A8B109-1F5A-C5C1-AD26-F21064839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7063"/>
            <a:ext cx="12192000" cy="36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81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92468-5987-2C95-F550-467DEF478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59" y="-169712"/>
            <a:ext cx="10515600" cy="1325563"/>
          </a:xfrm>
        </p:spPr>
        <p:txBody>
          <a:bodyPr/>
          <a:lstStyle/>
          <a:p>
            <a:r>
              <a:rPr lang="pt-BR" b="1" u="sng" dirty="0"/>
              <a:t>ECLIPSE LUNAR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6E3756C-DA51-4AD0-8BBE-A3C085D5DDCA}"/>
              </a:ext>
            </a:extLst>
          </p:cNvPr>
          <p:cNvSpPr txBox="1"/>
          <p:nvPr/>
        </p:nvSpPr>
        <p:spPr>
          <a:xfrm>
            <a:off x="2899865" y="1496430"/>
            <a:ext cx="60945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dirty="0">
                <a:hlinkClick r:id="rId2" action="ppaction://hlinkfile"/>
              </a:rPr>
              <a:t>Eclipse </a:t>
            </a:r>
            <a:r>
              <a:rPr lang="pt-BR" sz="4800" dirty="0" err="1">
                <a:hlinkClick r:id="rId2" action="ppaction://hlinkfile"/>
              </a:rPr>
              <a:t>Penumbral</a:t>
            </a:r>
            <a:endParaRPr lang="pt-BR" sz="48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6E27BB-F0AD-AB47-03B9-A601BC79F420}"/>
              </a:ext>
            </a:extLst>
          </p:cNvPr>
          <p:cNvSpPr txBox="1"/>
          <p:nvPr/>
        </p:nvSpPr>
        <p:spPr>
          <a:xfrm>
            <a:off x="2863825" y="3286700"/>
            <a:ext cx="60945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dirty="0">
                <a:hlinkClick r:id="rId3" action="ppaction://hlinkfile"/>
              </a:rPr>
              <a:t>Eclipse Parcial </a:t>
            </a:r>
            <a:endParaRPr lang="pt-BR" sz="48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88FB997-D35F-BCC5-B7B4-C5A84AACF7DC}"/>
              </a:ext>
            </a:extLst>
          </p:cNvPr>
          <p:cNvSpPr txBox="1"/>
          <p:nvPr/>
        </p:nvSpPr>
        <p:spPr>
          <a:xfrm>
            <a:off x="2761267" y="5387711"/>
            <a:ext cx="6094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5400" dirty="0">
                <a:hlinkClick r:id="rId4" action="ppaction://hlinkfile"/>
              </a:rPr>
              <a:t>Eclipse Total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3227442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CFD9A8-E1B9-40AC-222F-AEEBBEFBD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2" y="2642499"/>
            <a:ext cx="1174774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Os eclipses solar e lunar são fenômenos astronômicos que ocorrem sob determinadas condições naturais. A época de ocorrência, a duração e as circunstâncias desses eclipses dependem da geometria variável do sistema Terra-Lua-Sol. As fases da Lua em que ocorrem os eclipses solar e lunar, respectivamente, são:</a:t>
            </a:r>
            <a:br>
              <a:rPr lang="pt-BR" dirty="0"/>
            </a:br>
            <a:r>
              <a:rPr lang="pt-BR" dirty="0"/>
              <a:t> a) nova e cheia. </a:t>
            </a:r>
            <a:br>
              <a:rPr lang="pt-BR" dirty="0"/>
            </a:br>
            <a:r>
              <a:rPr lang="pt-BR" dirty="0"/>
              <a:t>b) minguante e nova. </a:t>
            </a:r>
            <a:br>
              <a:rPr lang="pt-BR" dirty="0"/>
            </a:br>
            <a:r>
              <a:rPr lang="pt-BR" dirty="0"/>
              <a:t>c) minguante e crescente. </a:t>
            </a:r>
            <a:br>
              <a:rPr lang="pt-BR" dirty="0"/>
            </a:br>
            <a:r>
              <a:rPr lang="pt-BR" dirty="0"/>
              <a:t>d) cheia e crescente. </a:t>
            </a:r>
            <a:br>
              <a:rPr lang="pt-BR" dirty="0"/>
            </a:br>
            <a:r>
              <a:rPr lang="pt-BR" dirty="0"/>
              <a:t>e) nova e minguante. </a:t>
            </a:r>
          </a:p>
        </p:txBody>
      </p:sp>
    </p:spTree>
    <p:extLst>
      <p:ext uri="{BB962C8B-B14F-4D97-AF65-F5344CB8AC3E}">
        <p14:creationId xmlns:p14="http://schemas.microsoft.com/office/powerpoint/2010/main" val="3901103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0372E18-B26E-FABC-11E3-2733F85B3F0C}"/>
              </a:ext>
            </a:extLst>
          </p:cNvPr>
          <p:cNvSpPr txBox="1"/>
          <p:nvPr/>
        </p:nvSpPr>
        <p:spPr>
          <a:xfrm>
            <a:off x="138023" y="-77637"/>
            <a:ext cx="11559396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000" dirty="0"/>
              <a:t>Considere as seguintes afirmações sobre os eclipses. </a:t>
            </a:r>
          </a:p>
          <a:p>
            <a:r>
              <a:rPr lang="pt-BR" sz="3000" dirty="0"/>
              <a:t>I - Os eclipses solares só acontecem durante a lua nova, quando a Lua fica entre a Terra e o Sol, pois, se os três corpos não estiverem alinhados perfeitamente, a Lua irá bloquear apenas parte do Sol, gerando um eclipse solar parcial. </a:t>
            </a:r>
          </a:p>
          <a:p>
            <a:r>
              <a:rPr lang="pt-BR" sz="3000" dirty="0"/>
              <a:t>II - O eclipse lunar acontece durante a lua crescente e quando a Lua penetra total ou parcialmente no cone de sombra projetado pela Terra. </a:t>
            </a:r>
          </a:p>
          <a:p>
            <a:r>
              <a:rPr lang="pt-BR" sz="3000" dirty="0"/>
              <a:t>III- O eclipse lunar é uma evidência da esfericidade da Terra. Quais estão corretas? </a:t>
            </a:r>
          </a:p>
          <a:p>
            <a:pPr marL="514350" indent="-514350">
              <a:buAutoNum type="alphaLcParenR"/>
            </a:pPr>
            <a:r>
              <a:rPr lang="pt-BR" sz="3000" dirty="0"/>
              <a:t>Apenas I.</a:t>
            </a:r>
          </a:p>
          <a:p>
            <a:pPr marL="514350" indent="-514350">
              <a:buAutoNum type="alphaLcParenR"/>
            </a:pPr>
            <a:r>
              <a:rPr lang="pt-BR" sz="3000" dirty="0"/>
              <a:t> b) Apenas II.</a:t>
            </a:r>
          </a:p>
          <a:p>
            <a:pPr marL="514350" indent="-514350">
              <a:buAutoNum type="alphaLcParenR"/>
            </a:pPr>
            <a:r>
              <a:rPr lang="pt-BR" sz="3000" dirty="0"/>
              <a:t> c) Apenas III. </a:t>
            </a:r>
          </a:p>
          <a:p>
            <a:pPr marL="514350" indent="-514350">
              <a:buAutoNum type="alphaLcParenR"/>
            </a:pPr>
            <a:r>
              <a:rPr lang="pt-BR" sz="3000" dirty="0"/>
              <a:t>d) Apenas I e III. </a:t>
            </a:r>
          </a:p>
          <a:p>
            <a:pPr marL="514350" indent="-514350">
              <a:buAutoNum type="alphaLcParenR"/>
            </a:pPr>
            <a:r>
              <a:rPr lang="pt-BR" sz="3000" dirty="0"/>
              <a:t>e) I, II e III.</a:t>
            </a:r>
          </a:p>
        </p:txBody>
      </p:sp>
    </p:spTree>
    <p:extLst>
      <p:ext uri="{BB962C8B-B14F-4D97-AF65-F5344CB8AC3E}">
        <p14:creationId xmlns:p14="http://schemas.microsoft.com/office/powerpoint/2010/main" val="2158707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D0B9E-5EAC-6C97-9CA3-95932CCD0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LUA E AS MARÉS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ECDDBA-1170-3FC9-FA1B-757A68221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92" y="2334583"/>
            <a:ext cx="10515600" cy="908949"/>
          </a:xfrm>
        </p:spPr>
        <p:txBody>
          <a:bodyPr/>
          <a:lstStyle/>
          <a:p>
            <a:r>
              <a:rPr lang="pt-BR" dirty="0">
                <a:hlinkClick r:id="rId2"/>
              </a:rPr>
              <a:t>Efeito de Maré - a Lua e o Sol puxando a água da Terra (youtube.com)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4230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B266573-D433-F57D-3120-20DB192DF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51" y="0"/>
            <a:ext cx="11706045" cy="1325563"/>
          </a:xfrm>
        </p:spPr>
        <p:txBody>
          <a:bodyPr/>
          <a:lstStyle/>
          <a:p>
            <a:r>
              <a:rPr lang="pt-BR" dirty="0"/>
              <a:t>NASCIMENTO DE UMA ESTRELA: NEBULOSA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5FBDBB5-1D38-D157-3E0A-374EBC771D23}"/>
              </a:ext>
            </a:extLst>
          </p:cNvPr>
          <p:cNvSpPr txBox="1"/>
          <p:nvPr/>
        </p:nvSpPr>
        <p:spPr>
          <a:xfrm>
            <a:off x="1874088" y="6285145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m: https://www.youtube.com/</a:t>
            </a:r>
            <a:r>
              <a:rPr lang="pt-BR" dirty="0" err="1"/>
              <a:t>watch?v</a:t>
            </a:r>
            <a:r>
              <a:rPr lang="pt-BR" dirty="0"/>
              <a:t>=</a:t>
            </a:r>
            <a:r>
              <a:rPr lang="pt-BR" dirty="0" err="1"/>
              <a:t>iEJIhDxgHug</a:t>
            </a:r>
            <a:r>
              <a:rPr lang="pt-BR" dirty="0"/>
              <a:t>. </a:t>
            </a:r>
          </a:p>
        </p:txBody>
      </p:sp>
      <p:pic>
        <p:nvPicPr>
          <p:cNvPr id="8" name="Espaço Reservado para Conteúdo 4">
            <a:extLst>
              <a:ext uri="{FF2B5EF4-FFF2-40B4-BE49-F238E27FC236}">
                <a16:creationId xmlns:a16="http://schemas.microsoft.com/office/drawing/2014/main" id="{1828AC71-BEF4-7CA9-9357-BB07442E7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36" y="1440611"/>
            <a:ext cx="11188460" cy="4418439"/>
          </a:xfrm>
        </p:spPr>
      </p:pic>
    </p:spTree>
    <p:extLst>
      <p:ext uri="{BB962C8B-B14F-4D97-AF65-F5344CB8AC3E}">
        <p14:creationId xmlns:p14="http://schemas.microsoft.com/office/powerpoint/2010/main" val="2333837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939670-96C1-C701-7816-EB1B0AEAE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76" y="0"/>
            <a:ext cx="10515600" cy="1325563"/>
          </a:xfrm>
        </p:spPr>
        <p:txBody>
          <a:bodyPr/>
          <a:lstStyle/>
          <a:p>
            <a:r>
              <a:rPr lang="pt-BR" dirty="0"/>
              <a:t>NASCIMENTO: 1°, 2° e 3° FASE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454ACBD-A65D-376E-2DBA-4F544BC5D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3" y="1894348"/>
            <a:ext cx="3381554" cy="37293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405DF36-9601-4892-9FC7-DA2FF5426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336" y="1846729"/>
            <a:ext cx="3651400" cy="378530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3E5516A-EA18-5205-2E6D-BB8E055A2B65}"/>
              </a:ext>
            </a:extLst>
          </p:cNvPr>
          <p:cNvSpPr txBox="1"/>
          <p:nvPr/>
        </p:nvSpPr>
        <p:spPr>
          <a:xfrm>
            <a:off x="170499" y="5421573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highlight>
                <a:srgbClr val="FFFF00"/>
              </a:highlight>
            </a:endParaRPr>
          </a:p>
          <a:p>
            <a:r>
              <a:rPr lang="pt-BR" dirty="0">
                <a:highlight>
                  <a:srgbClr val="FFFF00"/>
                </a:highlight>
              </a:rPr>
              <a:t>ATUAÇÃO GRAVITACIONAL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AA2B94A-2451-F07B-4E6A-CE8A6ED517EC}"/>
              </a:ext>
            </a:extLst>
          </p:cNvPr>
          <p:cNvSpPr txBox="1"/>
          <p:nvPr/>
        </p:nvSpPr>
        <p:spPr>
          <a:xfrm>
            <a:off x="4230959" y="5706922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PROTOESTRELA - GIRO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AE09FF5-5E69-B9DE-84EE-95DC6115B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327" y="647467"/>
            <a:ext cx="3789026" cy="295634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1ABC4BA-D71C-94C5-8D8B-2BEF69E4DAEC}"/>
              </a:ext>
            </a:extLst>
          </p:cNvPr>
          <p:cNvSpPr txBox="1"/>
          <p:nvPr/>
        </p:nvSpPr>
        <p:spPr>
          <a:xfrm>
            <a:off x="8596263" y="260442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	</a:t>
            </a:r>
            <a:r>
              <a:rPr lang="pt-BR" dirty="0">
                <a:highlight>
                  <a:srgbClr val="FFFF00"/>
                </a:highlight>
              </a:rPr>
              <a:t>FUSÃO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79F89A5-C40B-616B-A5B8-14CC4B7BF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106" y="3648635"/>
            <a:ext cx="3756212" cy="2881844"/>
          </a:xfrm>
          <a:prstGeom prst="rect">
            <a:avLst/>
          </a:prstGeom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914C609B-47C9-5D68-487C-87E6DE2A86FB}"/>
              </a:ext>
            </a:extLst>
          </p:cNvPr>
          <p:cNvCxnSpPr>
            <a:cxnSpLocks/>
          </p:cNvCxnSpPr>
          <p:nvPr/>
        </p:nvCxnSpPr>
        <p:spPr>
          <a:xfrm flipV="1">
            <a:off x="7458635" y="2563906"/>
            <a:ext cx="806824" cy="654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6101FB9A-FBAD-8DA6-60CD-C960EEA75A23}"/>
              </a:ext>
            </a:extLst>
          </p:cNvPr>
          <p:cNvCxnSpPr/>
          <p:nvPr/>
        </p:nvCxnSpPr>
        <p:spPr>
          <a:xfrm>
            <a:off x="7333130" y="4052046"/>
            <a:ext cx="923364" cy="941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6BD18EF-236E-63FE-4A3B-5FADDB1CCE26}"/>
              </a:ext>
            </a:extLst>
          </p:cNvPr>
          <p:cNvSpPr txBox="1"/>
          <p:nvPr/>
        </p:nvSpPr>
        <p:spPr>
          <a:xfrm>
            <a:off x="8675594" y="6488668"/>
            <a:ext cx="7346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highlight>
                  <a:srgbClr val="FFFF00"/>
                </a:highlight>
              </a:rPr>
              <a:t>ANÃ MARROM </a:t>
            </a:r>
          </a:p>
        </p:txBody>
      </p:sp>
    </p:spTree>
    <p:extLst>
      <p:ext uri="{BB962C8B-B14F-4D97-AF65-F5344CB8AC3E}">
        <p14:creationId xmlns:p14="http://schemas.microsoft.com/office/powerpoint/2010/main" val="1249524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280EF-8C1D-27F9-BF3A-5835C1F2D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-152460"/>
            <a:ext cx="10515600" cy="1325563"/>
          </a:xfrm>
        </p:spPr>
        <p:txBody>
          <a:bodyPr/>
          <a:lstStyle/>
          <a:p>
            <a:r>
              <a:rPr lang="pt-BR" dirty="0"/>
              <a:t>FUSÃO NUCLEAR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4405D0-8927-73D2-B726-E77FB915C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873"/>
            <a:ext cx="12192000" cy="52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42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A4C5B-EDD1-AF17-BA4E-A5C1467E9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15" y="-230098"/>
            <a:ext cx="10515600" cy="1325563"/>
          </a:xfrm>
        </p:spPr>
        <p:txBody>
          <a:bodyPr/>
          <a:lstStyle/>
          <a:p>
            <a:r>
              <a:rPr lang="pt-BR" dirty="0"/>
              <a:t>MAS O QUE É UMA ESTRELA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9897C1-D19A-C126-962E-9431E3F6C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400F35-4C82-17D4-A34B-33D7249D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4" y="1121434"/>
            <a:ext cx="10714008" cy="573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86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959036-3425-9E3B-C9C0-8B01E231E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PRATICANDO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4B65157-2049-F24D-130F-79270D12D5F5}"/>
              </a:ext>
            </a:extLst>
          </p:cNvPr>
          <p:cNvSpPr txBox="1"/>
          <p:nvPr/>
        </p:nvSpPr>
        <p:spPr>
          <a:xfrm>
            <a:off x="276045" y="1584724"/>
            <a:ext cx="114213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(UFRGS – 2010) Assinale a alternativa que preenche corretamente a lacuna do parágrafo abaixo</a:t>
            </a:r>
            <a:r>
              <a:rPr lang="pt-BR" sz="3200"/>
              <a:t>. </a:t>
            </a:r>
          </a:p>
          <a:p>
            <a:endParaRPr lang="pt-BR" sz="3200" dirty="0"/>
          </a:p>
          <a:p>
            <a:r>
              <a:rPr lang="pt-BR" sz="3200" dirty="0"/>
              <a:t>O Sol é a grande fonte de energia para toda a vida na Terra. Durante muito tempo, a origem da energia irradiada pelo Sol foi um mistério para a humanidade. Hoje, as modernas teorias de evolução das estrelas nos dizem que a energia irradiada pelo Sol provém de processos de _______ que ocorrem no seu interior, envolvendo núcleos de elementos leves.</a:t>
            </a:r>
          </a:p>
        </p:txBody>
      </p:sp>
    </p:spTree>
    <p:extLst>
      <p:ext uri="{BB962C8B-B14F-4D97-AF65-F5344CB8AC3E}">
        <p14:creationId xmlns:p14="http://schemas.microsoft.com/office/powerpoint/2010/main" val="313649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F75D35-71BC-6DAC-386B-E9063DF2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GREGO: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A14063-BEBC-0E8A-6A21-E7C5135D8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54" y="223951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TEORIA GEOCENTRISMO - </a:t>
            </a:r>
            <a:r>
              <a:rPr lang="pt-B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PTOLOMEU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FORTALECEU A IDÉIA DO GEOCENTRISMO</a:t>
            </a:r>
          </a:p>
          <a:p>
            <a:r>
              <a:rPr lang="pt-BR" dirty="0"/>
              <a:t>EPICICLO / DEFERENTE</a:t>
            </a:r>
          </a:p>
          <a:p>
            <a:r>
              <a:rPr lang="pt-BR" dirty="0"/>
              <a:t>ALMAGESTO  (“A Grande Síntese”)</a:t>
            </a:r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795BD05-63AC-662F-3A01-99F1D7C5D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194" y="1244744"/>
            <a:ext cx="49530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0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3C7DE-D506-521C-5493-BD69CBE3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SOLAR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17FDE4-2301-7EE3-2C80-2C66452C9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COMPOSIÇÃO</a:t>
            </a:r>
          </a:p>
        </p:txBody>
      </p:sp>
    </p:spTree>
    <p:extLst>
      <p:ext uri="{BB962C8B-B14F-4D97-AF65-F5344CB8AC3E}">
        <p14:creationId xmlns:p14="http://schemas.microsoft.com/office/powerpoint/2010/main" val="2452006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BFDFD-D3DA-3BF5-DF20-5E59C10B7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/>
              <a:t>TRANSIÇÃO GEO-HELIOCENTRISMO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E64E0A-F44A-6FE3-C3E9-80C084608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NICOLAU ORESME(1325- 1382) </a:t>
            </a:r>
          </a:p>
          <a:p>
            <a:pPr marL="0" indent="0">
              <a:buNone/>
            </a:pPr>
            <a:r>
              <a:rPr lang="pt-BR" dirty="0"/>
              <a:t>MOVIMENTOS COM REFERENCIAL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NICOLAU COPÉRNICO(1473-1543) – </a:t>
            </a:r>
          </a:p>
          <a:p>
            <a:pPr marL="0" indent="0">
              <a:buNone/>
            </a:pPr>
            <a:r>
              <a:rPr lang="pt-BR" dirty="0"/>
              <a:t>	HELIOCENTRISMO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92671B-8F6E-A685-C24A-4FD99E863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158" y="2250457"/>
            <a:ext cx="37433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87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EF1C4-D9C4-4186-8186-A2136C89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58" y="2636687"/>
            <a:ext cx="11847898" cy="1325563"/>
          </a:xfrm>
        </p:spPr>
        <p:txBody>
          <a:bodyPr>
            <a:normAutofit fontScale="90000"/>
          </a:bodyPr>
          <a:lstStyle/>
          <a:p>
            <a:r>
              <a:rPr lang="pt-BR" sz="5300" b="1" u="sng" dirty="0"/>
              <a:t>OPOSIÇÕES À TEORIA COPERNICANA</a:t>
            </a:r>
            <a:br>
              <a:rPr lang="pt-BR" sz="5300" dirty="0"/>
            </a:br>
            <a:br>
              <a:rPr lang="pt-BR" dirty="0"/>
            </a:br>
            <a:r>
              <a:rPr lang="pt-BR" dirty="0"/>
              <a:t> </a:t>
            </a:r>
            <a:r>
              <a:rPr lang="pt-BR" sz="3100" dirty="0"/>
              <a:t>- </a:t>
            </a:r>
            <a:r>
              <a:rPr lang="pt-BR" sz="3600" dirty="0"/>
              <a:t>Movimento de queda dos corpos se a Terra não é mais o centro? </a:t>
            </a:r>
            <a:br>
              <a:rPr lang="pt-BR" sz="3600" dirty="0"/>
            </a:br>
            <a:br>
              <a:rPr lang="pt-BR" sz="3600" dirty="0"/>
            </a:br>
            <a:r>
              <a:rPr lang="pt-BR" sz="3600" dirty="0"/>
              <a:t>- O que faz a Terra e os demais planetas permanecerem em órbita ao redor do Sol?</a:t>
            </a:r>
            <a:br>
              <a:rPr lang="pt-BR" sz="3600" dirty="0"/>
            </a:br>
            <a:br>
              <a:rPr lang="pt-BR" sz="3600" dirty="0"/>
            </a:br>
            <a:r>
              <a:rPr lang="pt-BR" sz="3600" dirty="0"/>
              <a:t>- Por que a Lua acompanha a Terra em seu movimento pelo espaço? </a:t>
            </a:r>
            <a:br>
              <a:rPr lang="pt-BR" sz="3600" dirty="0"/>
            </a:br>
            <a:br>
              <a:rPr lang="pt-BR" sz="3600" dirty="0"/>
            </a:br>
            <a:r>
              <a:rPr lang="pt-BR" sz="3600" dirty="0"/>
              <a:t>- Por que, ao lançarmos um objeto para cima, ele ainda cai em nossa mão? </a:t>
            </a:r>
            <a:br>
              <a:rPr lang="pt-BR" sz="3600" dirty="0"/>
            </a:br>
            <a:br>
              <a:rPr lang="pt-BR" sz="3600" dirty="0"/>
            </a:br>
            <a:r>
              <a:rPr lang="pt-BR" sz="3600" dirty="0"/>
              <a:t>- Paralaxe estelar.</a:t>
            </a:r>
          </a:p>
        </p:txBody>
      </p:sp>
    </p:spTree>
    <p:extLst>
      <p:ext uri="{BB962C8B-B14F-4D97-AF65-F5344CB8AC3E}">
        <p14:creationId xmlns:p14="http://schemas.microsoft.com/office/powerpoint/2010/main" val="400029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9A09E0-3BE7-0107-8BE5-F98EF96A6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-165227"/>
            <a:ext cx="10515600" cy="1325563"/>
          </a:xfrm>
        </p:spPr>
        <p:txBody>
          <a:bodyPr/>
          <a:lstStyle/>
          <a:p>
            <a:r>
              <a:rPr lang="pt-BR" dirty="0"/>
              <a:t>Modelo Copernicano - Heliocentrismo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768CC1B-E1E1-7D7F-BEFB-30726CEA1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152" y="914400"/>
            <a:ext cx="6766560" cy="5788152"/>
          </a:xfrm>
        </p:spPr>
      </p:pic>
    </p:spTree>
    <p:extLst>
      <p:ext uri="{BB962C8B-B14F-4D97-AF65-F5344CB8AC3E}">
        <p14:creationId xmlns:p14="http://schemas.microsoft.com/office/powerpoint/2010/main" val="220423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A6137-77D4-84A6-2B82-58BC3F65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" y="0"/>
            <a:ext cx="12018264" cy="1325563"/>
          </a:xfrm>
        </p:spPr>
        <p:txBody>
          <a:bodyPr/>
          <a:lstStyle/>
          <a:p>
            <a:r>
              <a:rPr lang="pt-BR" b="1" u="sng" dirty="0"/>
              <a:t>CONFIRMAÇÃO COPERNICANA APÓS100 ANOS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5741A6C-148B-8515-B7B8-8FDC47E46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32" y="1243584"/>
            <a:ext cx="7294880" cy="510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88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25E2B2F8-2B60-A82C-B822-89823C303650}"/>
              </a:ext>
            </a:extLst>
          </p:cNvPr>
          <p:cNvSpPr txBox="1"/>
          <p:nvPr/>
        </p:nvSpPr>
        <p:spPr>
          <a:xfrm>
            <a:off x="277368" y="359956"/>
            <a:ext cx="57302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600" b="1" u="sng" dirty="0"/>
              <a:t>Velha Física </a:t>
            </a:r>
            <a:r>
              <a:rPr lang="pt-BR" sz="3600" dirty="0"/>
              <a:t>– </a:t>
            </a:r>
            <a:r>
              <a:rPr lang="pt-BR" sz="3600" b="1" u="sng" dirty="0"/>
              <a:t>“Tudo no céu é perfeito”?</a:t>
            </a:r>
          </a:p>
          <a:p>
            <a:pPr algn="just"/>
            <a:r>
              <a:rPr lang="pt-BR" sz="3600" dirty="0"/>
              <a:t>Usando uma luneta, Galileu observou a presença de montanhas, vales e crateras na Lua. Também observou a presença de manchas no Sol. Como um corpo perfeito pode conter imperfeições?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8A1B007-7EE4-FA6C-1F4C-422201BDA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56" y="569214"/>
            <a:ext cx="4486275" cy="571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658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9800</TotalTime>
  <Words>1030</Words>
  <Application>Microsoft Office PowerPoint</Application>
  <PresentationFormat>Widescreen</PresentationFormat>
  <Paragraphs>108</Paragraphs>
  <Slides>40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5" baseType="lpstr">
      <vt:lpstr>Aptos</vt:lpstr>
      <vt:lpstr>Aptos Display</vt:lpstr>
      <vt:lpstr>Arial</vt:lpstr>
      <vt:lpstr>system-ui</vt:lpstr>
      <vt:lpstr>Tema do Office</vt:lpstr>
      <vt:lpstr>ASTRONOMIA </vt:lpstr>
      <vt:lpstr>AULA 4 – A TERRA NÃO É O CENTRO</vt:lpstr>
      <vt:lpstr>MODELO GREGO:</vt:lpstr>
      <vt:lpstr>MODELO GREGO:</vt:lpstr>
      <vt:lpstr>TRANSIÇÃO GEO-HELIOCENTRISMO</vt:lpstr>
      <vt:lpstr>OPOSIÇÕES À TEORIA COPERNICANA   - Movimento de queda dos corpos se a Terra não é mais o centro?   - O que faz a Terra e os demais planetas permanecerem em órbita ao redor do Sol?  - Por que a Lua acompanha a Terra em seu movimento pelo espaço?   - Por que, ao lançarmos um objeto para cima, ele ainda cai em nossa mão?   - Paralaxe estelar.</vt:lpstr>
      <vt:lpstr>Modelo Copernicano - Heliocentrismo</vt:lpstr>
      <vt:lpstr>CONFIRMAÇÃO COPERNICANA APÓS100 ANOS</vt:lpstr>
      <vt:lpstr>Apresentação do PowerPoint</vt:lpstr>
      <vt:lpstr>Apresentação do PowerPoint</vt:lpstr>
      <vt:lpstr>CONCEITOS IMPORTANTES</vt:lpstr>
      <vt:lpstr>LEIS DE KEPLER</vt:lpstr>
      <vt:lpstr>2° LEI DE KEPLER – LEI  DAS  ÁREAS</vt:lpstr>
      <vt:lpstr>3° LEI DE KEPLER – LEI DOS PERÍODOS</vt:lpstr>
      <vt:lpstr>Apresentação do PowerPoint</vt:lpstr>
      <vt:lpstr>Apresentação do PowerPoint</vt:lpstr>
      <vt:lpstr>Apresentação do PowerPoint</vt:lpstr>
      <vt:lpstr>LEI DA GRAVITAÇÃO UNIVERSAL</vt:lpstr>
      <vt:lpstr>Apresentação do PowerPoint</vt:lpstr>
      <vt:lpstr>Apresentação do PowerPoint</vt:lpstr>
      <vt:lpstr>MOVIMENTOS DA TERRA  ROTAÇÃO: 24 horas </vt:lpstr>
      <vt:lpstr>MOVIMENTOS DA TERRA  TRANSLAÇÃO:  365 DIAS   6 HORAS  10 SEGUNDOS</vt:lpstr>
      <vt:lpstr>MOVIMENTOS DA TERRA   PRECESSÃO e  NUTAÇÃO  25.770 ANOS</vt:lpstr>
      <vt:lpstr>Apresentação do PowerPoint</vt:lpstr>
      <vt:lpstr>“FACE OCULTA DA LUA” PARTE DA LUA QUE NÃO CONSEGUIMOS VER!</vt:lpstr>
      <vt:lpstr>Fases da Lua: representa o quanto dessa face iluminada pelo Sol está voltada também para a Terra</vt:lpstr>
      <vt:lpstr>Apresentação do PowerPoint</vt:lpstr>
      <vt:lpstr>ECLIPSE SOLAR</vt:lpstr>
      <vt:lpstr>ECLIPSE SOLAR PODE SER: </vt:lpstr>
      <vt:lpstr>ECLIPSE LUNAR</vt:lpstr>
      <vt:lpstr>ECLIPSE LUNAR</vt:lpstr>
      <vt:lpstr>Os eclipses solar e lunar são fenômenos astronômicos que ocorrem sob determinadas condições naturais. A época de ocorrência, a duração e as circunstâncias desses eclipses dependem da geometria variável do sistema Terra-Lua-Sol. As fases da Lua em que ocorrem os eclipses solar e lunar, respectivamente, são:  a) nova e cheia.  b) minguante e nova.  c) minguante e crescente.  d) cheia e crescente.  e) nova e minguante. </vt:lpstr>
      <vt:lpstr>Apresentação do PowerPoint</vt:lpstr>
      <vt:lpstr>LUA E AS MARÉS</vt:lpstr>
      <vt:lpstr>NASCIMENTO DE UMA ESTRELA: NEBULOSA</vt:lpstr>
      <vt:lpstr>NASCIMENTO: 1°, 2° e 3° FASE </vt:lpstr>
      <vt:lpstr>FUSÃO NUCLEAR</vt:lpstr>
      <vt:lpstr>MAS O QUE É UMA ESTRELA</vt:lpstr>
      <vt:lpstr>PRATICANDO</vt:lpstr>
      <vt:lpstr>SISTEMA SOLAR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LEONICE APARECIDA ANDRADE ALVES</dc:creator>
  <cp:lastModifiedBy>LEONICE APARECIDA ANDRADE ALVES</cp:lastModifiedBy>
  <cp:revision>5</cp:revision>
  <dcterms:created xsi:type="dcterms:W3CDTF">2024-09-05T16:03:40Z</dcterms:created>
  <dcterms:modified xsi:type="dcterms:W3CDTF">2024-09-12T13:14:15Z</dcterms:modified>
</cp:coreProperties>
</file>